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4" r:id="rId2"/>
  </p:sldMasterIdLst>
  <p:sldIdLst>
    <p:sldId id="256" r:id="rId3"/>
    <p:sldId id="257" r:id="rId4"/>
    <p:sldId id="263" r:id="rId5"/>
    <p:sldId id="258" r:id="rId6"/>
    <p:sldId id="260" r:id="rId7"/>
    <p:sldId id="259" r:id="rId8"/>
    <p:sldId id="262" r:id="rId9"/>
    <p:sldId id="261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8" r:id="rId24"/>
    <p:sldId id="276" r:id="rId25"/>
    <p:sldId id="279" r:id="rId26"/>
    <p:sldId id="280" r:id="rId27"/>
  </p:sldIdLst>
  <p:sldSz cx="12192000" cy="6858000"/>
  <p:notesSz cx="6858000" cy="9144000"/>
  <p:defaultTextStyle>
    <a:defPPr>
      <a:defRPr lang="en-US"/>
    </a:defPPr>
    <a:lvl1pPr marL="0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68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5080AC-C60D-4695-B305-1501005DD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2/20/2022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CD6079-B8BA-462C-B4F8-F879949CF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0D9AAD-96F2-4C0C-A3CC-8F868506B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09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259E9-87FC-482C-9001-1CC41D83A16B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D4833-7F21-4FAC-B550-3477125D4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429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259E9-87FC-482C-9001-1CC41D83A16B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D4833-7F21-4FAC-B550-3477125D4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868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259E9-87FC-482C-9001-1CC41D83A16B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D4833-7F21-4FAC-B550-3477125D4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49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0EFC8-5458-40F8-A9D3-9E9F647C62CA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9BEC1-F665-4B60-9DEA-8BCFB2753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3899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5080AC-C60D-4695-B305-1501005DD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5D2152-08A9-004F-BE32-52A9C6BDFCAD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2/20/2022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CD6079-B8BA-462C-B4F8-F879949CF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0D9AAD-96F2-4C0C-A3CC-8F868506B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1023CF-B329-E444-9BAC-9F50F1C249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840D5A3-01C4-4F03-BD08-00C91E548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997" y="622258"/>
            <a:ext cx="536257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365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28D82-6440-427D-B2A3-40E4C2EDFA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75826"/>
            <a:ext cx="12192000" cy="564910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SEPARATOR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E2440C-D902-48AF-BF36-C59A95929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5D2152-08A9-004F-BE32-52A9C6BDFCAD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2/20/2022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12C376-8056-427F-AD3A-8606A9785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1B15A-F8B0-4ACE-A799-48756E74D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1023CF-B329-E444-9BAC-9F50F1C249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1374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E2440C-D902-48AF-BF36-C59A95929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2/20/2022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12C376-8056-427F-AD3A-8606A9785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1B15A-F8B0-4ACE-A799-48756E74D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F342DD3-94F2-431A-BF2E-A4BEC5CD78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75826"/>
            <a:ext cx="12192000" cy="564910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387852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2/20/2022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E9BCB5A-9765-46B3-8024-522FDFBD4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27039"/>
            <a:ext cx="10972800" cy="114300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C7395B-BA29-4C79-BEEB-EE53CCFC268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2000" y="1752601"/>
            <a:ext cx="10972800" cy="4525963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A950C3E-4668-4901-9878-0DF46FD8E602}"/>
              </a:ext>
            </a:extLst>
          </p:cNvPr>
          <p:cNvSpPr txBox="1">
            <a:spLocks/>
          </p:cNvSpPr>
          <p:nvPr/>
        </p:nvSpPr>
        <p:spPr>
          <a:xfrm>
            <a:off x="8890000" y="6508752"/>
            <a:ext cx="2844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en-US"/>
            </a:defPPr>
            <a:lvl1pPr marL="0" algn="r" defTabSz="457189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19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28D82-6440-427D-B2A3-40E4C2EDFA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75826"/>
            <a:ext cx="12192000" cy="564910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SEPARATOR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E2440C-D902-48AF-BF36-C59A95929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2/20/2022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12C376-8056-427F-AD3A-8606A9785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1B15A-F8B0-4ACE-A799-48756E74D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720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183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2329F-C0B9-4C53-B3BD-958D61308191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93319-D246-4B98-BE21-D12B298F3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62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2329F-C0B9-4C53-B3BD-958D61308191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93319-D246-4B98-BE21-D12B298F3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519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259E9-87FC-482C-9001-1CC41D83A16B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D4833-7F21-4FAC-B550-3477125D4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259E9-87FC-482C-9001-1CC41D83A16B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D4833-7F21-4FAC-B550-3477125D4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94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5D2152-08A9-004F-BE32-52A9C6BDFCAD}" type="datetimeFigureOut">
              <a:rPr lang="en-US" smtClean="0"/>
              <a:pPr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14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5" r:id="rId3"/>
    <p:sldLayoutId id="2147483663" r:id="rId4"/>
    <p:sldLayoutId id="2147483650" r:id="rId5"/>
    <p:sldLayoutId id="2147483667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88" r:id="rId13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6F5847-F0A8-49B4-BB74-E7C2C4E0DCC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2/20/2022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A953CE-15C0-4679-8C7D-00D768EBDB3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421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5269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F0867-BFF9-47B0-AE62-5C84E2C41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Another way to write the conditional statements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C1985-E1EA-4366-9415-977192BB7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554" y="1752601"/>
            <a:ext cx="5316245" cy="4525963"/>
          </a:xfrm>
        </p:spPr>
        <p:txBody>
          <a:bodyPr/>
          <a:lstStyle/>
          <a:p>
            <a:r>
              <a:rPr lang="en-US" dirty="0"/>
              <a:t>We can use the logical “or” operator.</a:t>
            </a:r>
          </a:p>
          <a:p>
            <a:r>
              <a:rPr lang="en-US" dirty="0"/>
              <a:t>Therefore, the if condition is true even though we entered weight greater than 10</a:t>
            </a:r>
            <a:endParaRPr lang="en-IN" dirty="0"/>
          </a:p>
        </p:txBody>
      </p:sp>
      <p:pic>
        <p:nvPicPr>
          <p:cNvPr id="4" name="Picture Placeholder 5" descr="Loops.py - PythonSkillDev - Visual Studio Code">
            <a:extLst>
              <a:ext uri="{FF2B5EF4-FFF2-40B4-BE49-F238E27FC236}">
                <a16:creationId xmlns:a16="http://schemas.microsoft.com/office/drawing/2014/main" id="{53568774-87C2-4589-B6D8-BB195BDE5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0920" y="2544144"/>
            <a:ext cx="6172200" cy="176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840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36543-CD6E-4424-80F2-80182B75A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Shorthand notations for conditionals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70CDD-1683-4A09-BE56-F4DAD9D87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00495"/>
            <a:ext cx="10972800" cy="2079426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The if, </a:t>
            </a:r>
            <a:r>
              <a:rPr lang="en-US" sz="2400" dirty="0" err="1"/>
              <a:t>elif</a:t>
            </a:r>
            <a:r>
              <a:rPr lang="en-US" sz="2400" dirty="0"/>
              <a:t>, else conditional statements written on the previous page can be rewritten in the following shorthand notation.</a:t>
            </a:r>
          </a:p>
          <a:p>
            <a:r>
              <a:rPr lang="en-US" sz="2400" dirty="0"/>
              <a:t>Also called as </a:t>
            </a:r>
            <a:r>
              <a:rPr lang="en-US" sz="2400" b="1" i="1" dirty="0"/>
              <a:t>Ternary operators </a:t>
            </a:r>
            <a:r>
              <a:rPr lang="en-US" sz="2400" dirty="0"/>
              <a:t>or </a:t>
            </a:r>
            <a:r>
              <a:rPr lang="en-US" sz="2400" b="1" i="1" dirty="0"/>
              <a:t>conditional expressions</a:t>
            </a:r>
          </a:p>
          <a:p>
            <a:r>
              <a:rPr lang="en-US" sz="2400" dirty="0"/>
              <a:t>The main advantage of using the Ternary operator is that all the logic is written as a single line of code. </a:t>
            </a:r>
          </a:p>
          <a:p>
            <a:pPr lvl="1"/>
            <a:r>
              <a:rPr lang="en-US" sz="2000" dirty="0"/>
              <a:t>Better code manageability, maintainability and readability (though it is subjective) </a:t>
            </a:r>
            <a:endParaRPr lang="en-IN" sz="2000" dirty="0"/>
          </a:p>
        </p:txBody>
      </p:sp>
      <p:pic>
        <p:nvPicPr>
          <p:cNvPr id="4" name="Picture Placeholder 5" descr="Loops.py - PythonSkillDev - Visual Studio Code">
            <a:extLst>
              <a:ext uri="{FF2B5EF4-FFF2-40B4-BE49-F238E27FC236}">
                <a16:creationId xmlns:a16="http://schemas.microsoft.com/office/drawing/2014/main" id="{86157C08-C49F-4541-9EA2-C6C71B726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3864006"/>
            <a:ext cx="12128261" cy="131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739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179E9-B118-4E23-87B3-6A7B108E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624" y="199748"/>
            <a:ext cx="10972800" cy="74481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Nested conditional statements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BA1D1-6A89-4202-BDA7-029F3614B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2655" y="972104"/>
            <a:ext cx="4986689" cy="5088213"/>
          </a:xfrm>
        </p:spPr>
        <p:txBody>
          <a:bodyPr>
            <a:normAutofit/>
          </a:bodyPr>
          <a:lstStyle/>
          <a:p>
            <a:r>
              <a:rPr lang="en-US" sz="2400" dirty="0"/>
              <a:t>The code in lines 27-44 demonstrates the use of nested conditional statements.</a:t>
            </a:r>
          </a:p>
          <a:p>
            <a:r>
              <a:rPr lang="en-US" sz="2400" dirty="0"/>
              <a:t>If……Else conditional statements can be embedded inside if…</a:t>
            </a:r>
            <a:r>
              <a:rPr lang="en-US" sz="2400" dirty="0" err="1"/>
              <a:t>elif</a:t>
            </a:r>
            <a:r>
              <a:rPr lang="en-US" sz="2400" dirty="0"/>
              <a:t>…else statements.</a:t>
            </a:r>
          </a:p>
          <a:p>
            <a:r>
              <a:rPr lang="en-US" sz="2400" dirty="0"/>
              <a:t>The code can be further enhanced by using “Ternary operators”</a:t>
            </a:r>
            <a:endParaRPr lang="en-IN" sz="2400" dirty="0"/>
          </a:p>
        </p:txBody>
      </p:sp>
      <p:pic>
        <p:nvPicPr>
          <p:cNvPr id="4" name="Picture Placeholder 5" descr="Loops.py - PythonSkillDev - Visual Studio Code">
            <a:extLst>
              <a:ext uri="{FF2B5EF4-FFF2-40B4-BE49-F238E27FC236}">
                <a16:creationId xmlns:a16="http://schemas.microsoft.com/office/drawing/2014/main" id="{D677D5CC-ABA7-42C9-86D5-B954470A7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650" y="1578770"/>
            <a:ext cx="6893005" cy="430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23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B64AB-8F31-435A-BD7F-FA8F63917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Exercise 1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A0B62-CF9F-4AAD-A7D1-F8DCF968A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nested conditional statements shown in the previous slide can be represented by using the “Ternary operators”</a:t>
            </a:r>
          </a:p>
          <a:p>
            <a:r>
              <a:rPr lang="en-US" dirty="0"/>
              <a:t>Enhance the code shown in the previous slide and demonstrate the use of “Ternary operator”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4028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470E7-5890-443C-B623-CF58F8002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Solution 1</a:t>
            </a:r>
            <a:endParaRPr lang="en-IN" b="1" dirty="0"/>
          </a:p>
        </p:txBody>
      </p:sp>
      <p:pic>
        <p:nvPicPr>
          <p:cNvPr id="4" name="Picture Placeholder 5" descr="Loops.py - PythonSkillDev - Visual Studio Code">
            <a:extLst>
              <a:ext uri="{FF2B5EF4-FFF2-40B4-BE49-F238E27FC236}">
                <a16:creationId xmlns:a16="http://schemas.microsoft.com/office/drawing/2014/main" id="{413FAEDA-2276-4248-88F0-C74EC0D23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6959" y="2212135"/>
            <a:ext cx="11938082" cy="243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159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631731-06DA-4B74-9D99-527B22803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Loops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03008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60AEA1-CAF7-44C2-ABA3-008BD0B2C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4FFE42-6860-49CC-B275-D53FBB4DC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u="sng" dirty="0"/>
              <a:t>Why do we need a loop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Let us suppose that we want to repeat something for couple of times.</a:t>
            </a:r>
          </a:p>
          <a:p>
            <a:pPr lvl="1"/>
            <a:r>
              <a:rPr lang="en-US" dirty="0"/>
              <a:t>In plain English</a:t>
            </a:r>
          </a:p>
          <a:p>
            <a:pPr lvl="2"/>
            <a:r>
              <a:rPr lang="en-US" dirty="0"/>
              <a:t>While using loops we are telling the computer </a:t>
            </a:r>
            <a:r>
              <a:rPr lang="en-US" b="1" i="1" u="sng" dirty="0"/>
              <a:t>to keep doing something</a:t>
            </a:r>
            <a:r>
              <a:rPr lang="en-US" dirty="0"/>
              <a:t> until </a:t>
            </a:r>
            <a:r>
              <a:rPr lang="en-US" b="1" i="1" u="sng" dirty="0"/>
              <a:t>some conditions are not met</a:t>
            </a:r>
            <a:r>
              <a:rPr lang="en-US" dirty="0"/>
              <a:t>.</a:t>
            </a:r>
          </a:p>
          <a:p>
            <a:r>
              <a:rPr lang="en-US" dirty="0"/>
              <a:t>A loop is used to</a:t>
            </a:r>
            <a:r>
              <a:rPr lang="en-US" b="1" i="1" u="sng" dirty="0"/>
              <a:t> iterate </a:t>
            </a:r>
            <a:r>
              <a:rPr lang="en-US" dirty="0"/>
              <a:t>over a </a:t>
            </a:r>
            <a:r>
              <a:rPr lang="en-US" b="1" i="1" u="sng" dirty="0"/>
              <a:t>sequence</a:t>
            </a:r>
          </a:p>
          <a:p>
            <a:pPr lvl="1"/>
            <a:r>
              <a:rPr lang="en-US" dirty="0"/>
              <a:t>A list, a dictionary, a set, a tuple or a string</a:t>
            </a:r>
          </a:p>
          <a:p>
            <a:r>
              <a:rPr lang="en-US" dirty="0"/>
              <a:t>We can execute a set of statements once for each item in the sequence.</a:t>
            </a:r>
          </a:p>
          <a:p>
            <a:pPr marL="914377" lvl="2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6314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32CB0-FC0C-4A25-8FE8-15307D9DE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87" y="208719"/>
            <a:ext cx="10972800" cy="637054"/>
          </a:xfrm>
        </p:spPr>
        <p:txBody>
          <a:bodyPr>
            <a:normAutofit fontScale="90000"/>
          </a:bodyPr>
          <a:lstStyle/>
          <a:p>
            <a:r>
              <a:rPr lang="en-US" dirty="0"/>
              <a:t>Loop examples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22A422-A8BA-48D3-87B8-7F1509416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406" y="985392"/>
            <a:ext cx="9745735" cy="502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69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8303D-60F5-421A-8A39-8542C95F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examples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3E624-93B0-4A5E-BDD5-097A24EB5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913" y="1329988"/>
            <a:ext cx="4685691" cy="4539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4C4096-B3A9-4F8A-B0E9-DAB491A29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677" y="1302242"/>
            <a:ext cx="4049415" cy="456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942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72767-C1B1-4A85-85CE-C15916DC9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A2DAA-79D0-4991-83A5-9A1860E41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284" y="1669409"/>
            <a:ext cx="6617516" cy="4609155"/>
          </a:xfrm>
        </p:spPr>
        <p:txBody>
          <a:bodyPr/>
          <a:lstStyle/>
          <a:p>
            <a:r>
              <a:rPr lang="en-US" sz="2400" dirty="0"/>
              <a:t>Less like a for loop in programming languages like C, C++ but </a:t>
            </a:r>
          </a:p>
          <a:p>
            <a:pPr lvl="1"/>
            <a:r>
              <a:rPr lang="en-US" sz="2000" dirty="0"/>
              <a:t>More like an </a:t>
            </a:r>
            <a:r>
              <a:rPr lang="en-US" sz="2000" b="1" i="1" dirty="0"/>
              <a:t>iterator method </a:t>
            </a:r>
            <a:r>
              <a:rPr lang="en-US" sz="2000" dirty="0"/>
              <a:t>found in other Object Oriented Programming languages.</a:t>
            </a:r>
          </a:p>
          <a:p>
            <a:r>
              <a:rPr lang="en-IN" sz="2400" dirty="0"/>
              <a:t>The for loop in python does not require an indexing variable beforehand.</a:t>
            </a:r>
          </a:p>
          <a:p>
            <a:r>
              <a:rPr lang="en-IN" sz="2400" dirty="0"/>
              <a:t>As shown in the example we are iterating over a list containing boxes.</a:t>
            </a:r>
          </a:p>
          <a:p>
            <a:pPr lvl="1"/>
            <a:r>
              <a:rPr lang="en-IN" sz="2000" dirty="0"/>
              <a:t>No indexing variable is required like other languages e.g. for(int </a:t>
            </a:r>
            <a:r>
              <a:rPr lang="en-IN" sz="2000" dirty="0" err="1"/>
              <a:t>i</a:t>
            </a:r>
            <a:r>
              <a:rPr lang="en-IN" sz="2000" dirty="0"/>
              <a:t> =0; </a:t>
            </a:r>
            <a:r>
              <a:rPr lang="en-IN" sz="2000" dirty="0" err="1"/>
              <a:t>i</a:t>
            </a:r>
            <a:r>
              <a:rPr lang="en-IN" sz="2000" dirty="0"/>
              <a:t> &lt;= 10; </a:t>
            </a:r>
            <a:r>
              <a:rPr lang="en-IN" sz="2000" dirty="0" err="1"/>
              <a:t>i</a:t>
            </a:r>
            <a:r>
              <a:rPr lang="en-IN" sz="2000" dirty="0"/>
              <a:t>++ ){}</a:t>
            </a:r>
          </a:p>
        </p:txBody>
      </p:sp>
      <p:pic>
        <p:nvPicPr>
          <p:cNvPr id="4" name="Picture Placeholder 5" descr="Window">
            <a:extLst>
              <a:ext uri="{FF2B5EF4-FFF2-40B4-BE49-F238E27FC236}">
                <a16:creationId xmlns:a16="http://schemas.microsoft.com/office/drawing/2014/main" id="{D76DF437-6AA2-4C06-BF78-118DC9FD2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1017" y="1752601"/>
            <a:ext cx="3953933" cy="360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07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F918D6-46CE-4258-900E-C5DE33A1E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8DD6C-F9FE-4D53-BDAF-102C4E044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719" y="1344228"/>
            <a:ext cx="9846815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Conditional statements</a:t>
            </a:r>
          </a:p>
          <a:p>
            <a:pPr lvl="1"/>
            <a:r>
              <a:rPr lang="en-US" dirty="0"/>
              <a:t>Use of Boolean operators</a:t>
            </a:r>
          </a:p>
          <a:p>
            <a:pPr lvl="1"/>
            <a:r>
              <a:rPr lang="en-US" dirty="0"/>
              <a:t>Shorthand notations if, </a:t>
            </a:r>
            <a:r>
              <a:rPr lang="en-US" dirty="0" err="1"/>
              <a:t>elif</a:t>
            </a:r>
            <a:r>
              <a:rPr lang="en-US" dirty="0"/>
              <a:t>, else</a:t>
            </a:r>
          </a:p>
          <a:p>
            <a:pPr lvl="2"/>
            <a:r>
              <a:rPr lang="en-US" dirty="0"/>
              <a:t>Ternary operators</a:t>
            </a:r>
          </a:p>
          <a:p>
            <a:r>
              <a:rPr lang="en-US" dirty="0"/>
              <a:t>Loops</a:t>
            </a:r>
          </a:p>
          <a:p>
            <a:pPr lvl="1"/>
            <a:r>
              <a:rPr lang="en-US" dirty="0"/>
              <a:t>For</a:t>
            </a:r>
          </a:p>
          <a:p>
            <a:pPr lvl="1"/>
            <a:r>
              <a:rPr lang="en-US" dirty="0"/>
              <a:t>While</a:t>
            </a:r>
          </a:p>
          <a:p>
            <a:pPr lvl="1"/>
            <a:r>
              <a:rPr lang="en-US" dirty="0"/>
              <a:t>Useful statements</a:t>
            </a:r>
          </a:p>
          <a:p>
            <a:pPr lvl="2"/>
            <a:r>
              <a:rPr lang="en-US" dirty="0"/>
              <a:t>Break, continue, pass</a:t>
            </a:r>
          </a:p>
          <a:p>
            <a:r>
              <a:rPr lang="en-US" dirty="0"/>
              <a:t>Program development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5056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71E9-B34F-4105-B8EC-47CBC91EA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69375"/>
            <a:ext cx="10972800" cy="789365"/>
          </a:xfrm>
        </p:spPr>
        <p:txBody>
          <a:bodyPr/>
          <a:lstStyle/>
          <a:p>
            <a:r>
              <a:rPr lang="en-US" dirty="0"/>
              <a:t>WHILE LOOP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1C276-06B4-4F8A-A5EF-8D19E6603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0" y="1291906"/>
            <a:ext cx="6087611" cy="4607354"/>
          </a:xfrm>
        </p:spPr>
        <p:txBody>
          <a:bodyPr>
            <a:normAutofit/>
          </a:bodyPr>
          <a:lstStyle/>
          <a:p>
            <a:r>
              <a:rPr lang="en-US" sz="2400" dirty="0"/>
              <a:t>While loop can be used to execute a set of statements as long as a conditional statement is true.</a:t>
            </a:r>
          </a:p>
          <a:p>
            <a:r>
              <a:rPr lang="en-US" sz="2400" dirty="0"/>
              <a:t>The while loop requires relevant variables to be ready.</a:t>
            </a:r>
          </a:p>
          <a:p>
            <a:r>
              <a:rPr lang="en-US" sz="2400" dirty="0"/>
              <a:t>In the code shown we need a count variable </a:t>
            </a:r>
          </a:p>
          <a:p>
            <a:pPr lvl="1"/>
            <a:r>
              <a:rPr lang="en-US" sz="2000" dirty="0"/>
              <a:t>The variable is initialized before the loop</a:t>
            </a:r>
          </a:p>
          <a:p>
            <a:pPr lvl="1"/>
            <a:r>
              <a:rPr lang="en-US" sz="2000" dirty="0"/>
              <a:t>The conditional statement is used to check if the count variable’s value is less than the size if the list i.e. </a:t>
            </a:r>
            <a:r>
              <a:rPr lang="en-US" sz="2000" dirty="0" err="1"/>
              <a:t>len</a:t>
            </a:r>
            <a:r>
              <a:rPr lang="en-US" sz="2000" dirty="0"/>
              <a:t>(Boxes)</a:t>
            </a:r>
          </a:p>
          <a:p>
            <a:pPr lvl="1"/>
            <a:r>
              <a:rPr lang="en-US" sz="2000" dirty="0"/>
              <a:t>The count variable is incremented in each iteration</a:t>
            </a:r>
            <a:endParaRPr lang="en-IN" sz="2000" dirty="0"/>
          </a:p>
        </p:txBody>
      </p:sp>
      <p:pic>
        <p:nvPicPr>
          <p:cNvPr id="4" name="Picture Placeholder 5" descr="Window">
            <a:extLst>
              <a:ext uri="{FF2B5EF4-FFF2-40B4-BE49-F238E27FC236}">
                <a16:creationId xmlns:a16="http://schemas.microsoft.com/office/drawing/2014/main" id="{313B1637-F39D-4BD5-871B-EB4561B8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80405" y="1373296"/>
            <a:ext cx="4030960" cy="376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36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26616-1938-431B-9112-D3DE9EB0F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statements in a For loop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30180-9D3C-4734-8B1B-664D3B3A3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752601"/>
            <a:ext cx="4271394" cy="4525963"/>
          </a:xfrm>
        </p:spPr>
        <p:txBody>
          <a:bodyPr>
            <a:normAutofit/>
          </a:bodyPr>
          <a:lstStyle/>
          <a:p>
            <a:r>
              <a:rPr lang="en-US" sz="2600" dirty="0"/>
              <a:t>Range</a:t>
            </a:r>
          </a:p>
          <a:p>
            <a:pPr lvl="1"/>
            <a:r>
              <a:rPr lang="en-US" sz="2200" dirty="0"/>
              <a:t>To loop through a code specified number of time we can use the range function.</a:t>
            </a:r>
          </a:p>
          <a:p>
            <a:pPr lvl="1"/>
            <a:r>
              <a:rPr lang="en-US" sz="2200" dirty="0"/>
              <a:t>Range function returns a sequence of numbers, starting from 0 by default and increments by 1.</a:t>
            </a:r>
          </a:p>
          <a:p>
            <a:pPr lvl="1"/>
            <a:r>
              <a:rPr lang="en-US" sz="2200" dirty="0"/>
              <a:t>However it is possible to specify a starting index and increment sequence</a:t>
            </a:r>
          </a:p>
          <a:p>
            <a:endParaRPr lang="en-US" dirty="0"/>
          </a:p>
        </p:txBody>
      </p:sp>
      <p:pic>
        <p:nvPicPr>
          <p:cNvPr id="4" name="Picture Placeholder 5" descr="Window">
            <a:extLst>
              <a:ext uri="{FF2B5EF4-FFF2-40B4-BE49-F238E27FC236}">
                <a16:creationId xmlns:a16="http://schemas.microsoft.com/office/drawing/2014/main" id="{661D6845-411F-4E87-8D40-07DF56447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42175" y="2338235"/>
            <a:ext cx="5161198" cy="32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67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4CA6A-4571-45A2-867C-DD87BDCF7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statements in a For loop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41E02-DF18-4EB7-A527-A9D7D09F9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1752602"/>
            <a:ext cx="10537971" cy="2097946"/>
          </a:xfrm>
        </p:spPr>
        <p:txBody>
          <a:bodyPr/>
          <a:lstStyle/>
          <a:p>
            <a:r>
              <a:rPr lang="en-US" dirty="0"/>
              <a:t>For loops cannot be empty, but if for some reason we have a for loop with no content,</a:t>
            </a:r>
          </a:p>
          <a:p>
            <a:r>
              <a:rPr lang="en-US" dirty="0"/>
              <a:t>We can use the pass statement to avoid getting an error</a:t>
            </a:r>
            <a:endParaRPr lang="en-IN" dirty="0"/>
          </a:p>
        </p:txBody>
      </p:sp>
      <p:pic>
        <p:nvPicPr>
          <p:cNvPr id="4" name="Picture Placeholder 5" descr="Window">
            <a:extLst>
              <a:ext uri="{FF2B5EF4-FFF2-40B4-BE49-F238E27FC236}">
                <a16:creationId xmlns:a16="http://schemas.microsoft.com/office/drawing/2014/main" id="{361EEBAE-CF06-48D9-A634-8C511A69E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29020" y="4033111"/>
            <a:ext cx="3933959" cy="99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714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D3E38-D42B-4D0D-9317-03CE73732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other useful statements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AE938-97E0-4A0C-A1FD-D97F9DBDD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752601"/>
            <a:ext cx="11259424" cy="1921777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Break</a:t>
            </a:r>
          </a:p>
          <a:p>
            <a:pPr lvl="1"/>
            <a:r>
              <a:rPr lang="en-US" dirty="0"/>
              <a:t>The break statement is used to stop the loop even if conditional statement is true</a:t>
            </a:r>
          </a:p>
          <a:p>
            <a:r>
              <a:rPr lang="en-US" dirty="0"/>
              <a:t>Continue</a:t>
            </a:r>
          </a:p>
          <a:p>
            <a:pPr lvl="1"/>
            <a:r>
              <a:rPr lang="en-US" dirty="0"/>
              <a:t>The continue statement is used to stop the current iteration of the loop and continue with the next one</a:t>
            </a:r>
          </a:p>
          <a:p>
            <a:r>
              <a:rPr lang="en-US" dirty="0"/>
              <a:t>Else</a:t>
            </a:r>
          </a:p>
          <a:p>
            <a:pPr lvl="1"/>
            <a:r>
              <a:rPr lang="en-US" dirty="0"/>
              <a:t>Specifies a block of code that is executed when the loop is finished, else statement will not work in presence of a break statement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Placeholder 5" descr="Window">
            <a:extLst>
              <a:ext uri="{FF2B5EF4-FFF2-40B4-BE49-F238E27FC236}">
                <a16:creationId xmlns:a16="http://schemas.microsoft.com/office/drawing/2014/main" id="{B768AC3E-B4A2-40ED-96F0-0EF02BD98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3002" y="3674378"/>
            <a:ext cx="3013046" cy="2021174"/>
          </a:xfrm>
          <a:prstGeom prst="rect">
            <a:avLst/>
          </a:prstGeom>
        </p:spPr>
      </p:pic>
      <p:pic>
        <p:nvPicPr>
          <p:cNvPr id="5" name="Picture Placeholder 5" descr="Window">
            <a:extLst>
              <a:ext uri="{FF2B5EF4-FFF2-40B4-BE49-F238E27FC236}">
                <a16:creationId xmlns:a16="http://schemas.microsoft.com/office/drawing/2014/main" id="{5881DBE4-701B-4C80-ACCA-CA2FB5FE8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17209" y="3644730"/>
            <a:ext cx="3157581" cy="1774071"/>
          </a:xfrm>
          <a:prstGeom prst="rect">
            <a:avLst/>
          </a:prstGeom>
        </p:spPr>
      </p:pic>
      <p:pic>
        <p:nvPicPr>
          <p:cNvPr id="6" name="Picture Placeholder 5" descr="Window">
            <a:extLst>
              <a:ext uri="{FF2B5EF4-FFF2-40B4-BE49-F238E27FC236}">
                <a16:creationId xmlns:a16="http://schemas.microsoft.com/office/drawing/2014/main" id="{EE8B7911-5408-4E49-AC25-4650588D4A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65951" y="3684840"/>
            <a:ext cx="29845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73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5F47F4-09E9-4BF9-9C57-C373D7847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development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9015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4B3995-BFE1-4318-9179-BDE1619E7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8925"/>
            <a:ext cx="10972800" cy="655141"/>
          </a:xfrm>
        </p:spPr>
        <p:txBody>
          <a:bodyPr>
            <a:normAutofit fontScale="90000"/>
          </a:bodyPr>
          <a:lstStyle/>
          <a:p>
            <a:r>
              <a:rPr lang="en-US" dirty="0"/>
              <a:t>Program to count the Boxes</a:t>
            </a:r>
            <a:endParaRPr lang="en-IN" dirty="0"/>
          </a:p>
        </p:txBody>
      </p:sp>
      <p:pic>
        <p:nvPicPr>
          <p:cNvPr id="6" name="Picture Placeholder 5" descr="Window">
            <a:extLst>
              <a:ext uri="{FF2B5EF4-FFF2-40B4-BE49-F238E27FC236}">
                <a16:creationId xmlns:a16="http://schemas.microsoft.com/office/drawing/2014/main" id="{D9CC3407-F3AF-4C25-8AC1-1979F0D9D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71167" y="872303"/>
            <a:ext cx="4782932" cy="598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72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9410C2-5CF8-4FEA-B9A2-E5BE83973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Conditional Statements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232139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E2578-9916-4C63-9CE7-A62C82865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Logical operators from mathematics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8D614-8A46-48E2-A9F8-6E9911143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6252" y="1642369"/>
            <a:ext cx="9266808" cy="380169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EQUALS</a:t>
            </a:r>
          </a:p>
          <a:p>
            <a:pPr lvl="1"/>
            <a:r>
              <a:rPr lang="en-US" dirty="0"/>
              <a:t>a == b</a:t>
            </a:r>
          </a:p>
          <a:p>
            <a:r>
              <a:rPr lang="en-US" dirty="0"/>
              <a:t>NOT EQUALS</a:t>
            </a:r>
          </a:p>
          <a:p>
            <a:pPr lvl="1"/>
            <a:r>
              <a:rPr lang="en-US" dirty="0"/>
              <a:t>a != b</a:t>
            </a:r>
          </a:p>
          <a:p>
            <a:r>
              <a:rPr lang="en-US" dirty="0"/>
              <a:t>LESS THAN</a:t>
            </a:r>
          </a:p>
          <a:p>
            <a:pPr lvl="1"/>
            <a:r>
              <a:rPr lang="en-US" dirty="0"/>
              <a:t>a &lt; b</a:t>
            </a:r>
          </a:p>
          <a:p>
            <a:r>
              <a:rPr lang="en-US" dirty="0"/>
              <a:t>LESS THAN OR EQUALS</a:t>
            </a:r>
          </a:p>
          <a:p>
            <a:pPr lvl="1"/>
            <a:r>
              <a:rPr lang="en-US" dirty="0"/>
              <a:t>a &lt;= b</a:t>
            </a:r>
          </a:p>
          <a:p>
            <a:r>
              <a:rPr lang="en-US" dirty="0"/>
              <a:t>GREATER THAN</a:t>
            </a:r>
          </a:p>
          <a:p>
            <a:pPr lvl="1"/>
            <a:r>
              <a:rPr lang="en-US" dirty="0"/>
              <a:t>a &gt; b</a:t>
            </a:r>
          </a:p>
          <a:p>
            <a:r>
              <a:rPr lang="en-US" dirty="0"/>
              <a:t>GREATER THAN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7524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851CD8-3E97-4B4D-96AD-898AB81C0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1941" y="326268"/>
            <a:ext cx="4200632" cy="279867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860BD18-2FBC-4159-9DF7-8072885E8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27039"/>
            <a:ext cx="6908307" cy="1143000"/>
          </a:xfrm>
        </p:spPr>
        <p:txBody>
          <a:bodyPr/>
          <a:lstStyle/>
          <a:p>
            <a:r>
              <a:rPr lang="en-US" b="1" dirty="0"/>
              <a:t>Use case: Sort the boxes</a:t>
            </a:r>
            <a:endParaRPr lang="en-IN" b="1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FF87CB3-004A-444D-B174-B2ED2C584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752601"/>
            <a:ext cx="6908307" cy="4525963"/>
          </a:xfrm>
        </p:spPr>
        <p:txBody>
          <a:bodyPr/>
          <a:lstStyle/>
          <a:p>
            <a:r>
              <a:rPr lang="en-US" dirty="0"/>
              <a:t>Suppose we have some boxes of different colors and weights</a:t>
            </a:r>
          </a:p>
          <a:p>
            <a:r>
              <a:rPr lang="en-US" dirty="0"/>
              <a:t>We want to identify and sort these boxes.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42410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E22B0-7A87-447C-8E01-CED8B6CE9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 of logical conditions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A4AC4-057F-4064-B575-66EAA9155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logical operators can be used in several ways </a:t>
            </a:r>
          </a:p>
          <a:p>
            <a:pPr lvl="1"/>
            <a:r>
              <a:rPr lang="en-US" dirty="0"/>
              <a:t>Most commonly they are used in </a:t>
            </a:r>
            <a:r>
              <a:rPr lang="en-US" b="1" u="sng" dirty="0"/>
              <a:t>conditional statements </a:t>
            </a:r>
            <a:r>
              <a:rPr lang="en-US" dirty="0"/>
              <a:t>and </a:t>
            </a:r>
            <a:r>
              <a:rPr lang="en-US" b="1" u="sng" dirty="0"/>
              <a:t>loops.</a:t>
            </a:r>
          </a:p>
          <a:p>
            <a:r>
              <a:rPr lang="en-US" i="1" dirty="0"/>
              <a:t>Examples: In English</a:t>
            </a:r>
          </a:p>
          <a:p>
            <a:pPr lvl="1"/>
            <a:r>
              <a:rPr lang="en-US" b="1" i="1" dirty="0"/>
              <a:t>If</a:t>
            </a:r>
            <a:r>
              <a:rPr lang="en-US" i="1" dirty="0"/>
              <a:t> color of a box is red </a:t>
            </a:r>
            <a:r>
              <a:rPr lang="en-US" b="1" i="1" dirty="0"/>
              <a:t>AND</a:t>
            </a:r>
            <a:r>
              <a:rPr lang="en-US" i="1" dirty="0"/>
              <a:t> weight of box is greater than 10kg  </a:t>
            </a:r>
          </a:p>
          <a:p>
            <a:pPr lvl="2"/>
            <a:r>
              <a:rPr lang="en-US" i="1" dirty="0"/>
              <a:t>Then Do something…….</a:t>
            </a:r>
          </a:p>
          <a:p>
            <a:pPr lvl="1"/>
            <a:r>
              <a:rPr lang="en-US" b="1" i="1" dirty="0"/>
              <a:t>If</a:t>
            </a:r>
            <a:r>
              <a:rPr lang="en-US" i="1" dirty="0"/>
              <a:t> (color of box is blue </a:t>
            </a:r>
            <a:r>
              <a:rPr lang="en-US" b="1" i="1" dirty="0"/>
              <a:t>OR</a:t>
            </a:r>
            <a:r>
              <a:rPr lang="en-US" i="1" dirty="0"/>
              <a:t> weight of box is less than 50kg) </a:t>
            </a:r>
            <a:r>
              <a:rPr lang="en-US" b="1" i="1" dirty="0"/>
              <a:t>AND </a:t>
            </a:r>
            <a:r>
              <a:rPr lang="en-US" i="1" dirty="0"/>
              <a:t>(color of box is red </a:t>
            </a:r>
            <a:r>
              <a:rPr lang="en-US" b="1" i="1" dirty="0"/>
              <a:t>OR</a:t>
            </a:r>
            <a:r>
              <a:rPr lang="en-US" i="1" dirty="0"/>
              <a:t> weight of box is less than-equals to 10kg)</a:t>
            </a:r>
          </a:p>
          <a:p>
            <a:pPr lvl="2"/>
            <a:r>
              <a:rPr lang="en-US" i="1" dirty="0"/>
              <a:t>Then Do something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0955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FA188-0BD6-4B19-A107-4A4E75C9C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 of logical conditions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9E7B0-57D4-47FE-B723-6B1E3E507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i="1" dirty="0"/>
              <a:t>If</a:t>
            </a:r>
            <a:r>
              <a:rPr lang="en-US" i="1" dirty="0"/>
              <a:t> color of a box is red </a:t>
            </a:r>
            <a:r>
              <a:rPr lang="en-US" b="1" i="1" dirty="0"/>
              <a:t>AND</a:t>
            </a:r>
            <a:r>
              <a:rPr lang="en-US" i="1" dirty="0"/>
              <a:t> weight of box is less than-equal to 10kg </a:t>
            </a:r>
          </a:p>
          <a:p>
            <a:pPr lvl="2"/>
            <a:r>
              <a:rPr lang="en-US" i="1" dirty="0"/>
              <a:t>Then do something…</a:t>
            </a:r>
          </a:p>
          <a:p>
            <a:pPr lvl="1"/>
            <a:r>
              <a:rPr lang="en-US" b="1" i="1" dirty="0"/>
              <a:t>Else if </a:t>
            </a:r>
            <a:r>
              <a:rPr lang="en-US" i="1" dirty="0"/>
              <a:t>color of a box is blue </a:t>
            </a:r>
            <a:r>
              <a:rPr lang="en-US" b="1" i="1" dirty="0"/>
              <a:t>AND </a:t>
            </a:r>
            <a:r>
              <a:rPr lang="en-US" i="1" dirty="0"/>
              <a:t>weight of box is greater than 10kg</a:t>
            </a:r>
          </a:p>
          <a:p>
            <a:pPr lvl="2"/>
            <a:r>
              <a:rPr lang="en-US" i="1" dirty="0"/>
              <a:t>Then do something…</a:t>
            </a:r>
          </a:p>
          <a:p>
            <a:pPr lvl="1"/>
            <a:r>
              <a:rPr lang="en-US" b="1" i="1" dirty="0"/>
              <a:t>Else</a:t>
            </a:r>
          </a:p>
          <a:p>
            <a:pPr lvl="2"/>
            <a:r>
              <a:rPr lang="en-US" i="1" dirty="0"/>
              <a:t>Then do something…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2334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D2F32-F541-4367-B5A0-B951552E7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471626"/>
            <a:ext cx="12191999" cy="1143000"/>
          </a:xfrm>
        </p:spPr>
        <p:txBody>
          <a:bodyPr>
            <a:normAutofit/>
          </a:bodyPr>
          <a:lstStyle/>
          <a:p>
            <a:r>
              <a:rPr lang="en-US" b="1" dirty="0"/>
              <a:t>Logical conditionals in Python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A1772-1E2E-4CE4-AE7C-3016DC613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2183" y="2068461"/>
            <a:ext cx="5341290" cy="4076160"/>
          </a:xfrm>
        </p:spPr>
        <p:txBody>
          <a:bodyPr/>
          <a:lstStyle/>
          <a:p>
            <a:r>
              <a:rPr lang="en-US" sz="2800" dirty="0"/>
              <a:t>In the code we are defining two variables color and weight.</a:t>
            </a:r>
          </a:p>
          <a:p>
            <a:r>
              <a:rPr lang="en-US" sz="2800" dirty="0"/>
              <a:t>Both have been assigned some values (lines 2-3).</a:t>
            </a:r>
          </a:p>
          <a:p>
            <a:r>
              <a:rPr lang="en-US" sz="2800" dirty="0"/>
              <a:t>Conditional statements have been used in lines 5-10</a:t>
            </a:r>
            <a:r>
              <a:rPr lang="en-US" dirty="0"/>
              <a:t>. </a:t>
            </a:r>
            <a:endParaRPr lang="en-IN" dirty="0"/>
          </a:p>
        </p:txBody>
      </p:sp>
      <p:pic>
        <p:nvPicPr>
          <p:cNvPr id="5" name="Picture Placeholder 5" descr="● Loops.py - PythonSkillDev - Visual Studio Code">
            <a:extLst>
              <a:ext uri="{FF2B5EF4-FFF2-40B4-BE49-F238E27FC236}">
                <a16:creationId xmlns:a16="http://schemas.microsoft.com/office/drawing/2014/main" id="{75EFEA14-EA66-45DF-BC9E-46E57A371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549" y="2068461"/>
            <a:ext cx="6172200" cy="272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97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3CDAB-5CC8-416F-9C34-68F47AB7F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Observations from the code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31459-2561-4EAA-A333-02DB221B7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9678" y="1486271"/>
            <a:ext cx="5325122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O1: We can observe that python works on indentations (</a:t>
            </a:r>
            <a:r>
              <a:rPr lang="en-US" sz="2400" b="1" i="1" dirty="0"/>
              <a:t>no use of brackets</a:t>
            </a:r>
            <a:r>
              <a:rPr lang="en-US" sz="2400" dirty="0"/>
              <a:t>) after if, </a:t>
            </a:r>
            <a:r>
              <a:rPr lang="en-US" sz="2400" dirty="0" err="1"/>
              <a:t>elif</a:t>
            </a:r>
            <a:r>
              <a:rPr lang="en-US" sz="2400" dirty="0"/>
              <a:t> and else statements.</a:t>
            </a:r>
          </a:p>
          <a:p>
            <a:r>
              <a:rPr lang="en-US" sz="2400" dirty="0"/>
              <a:t>O2: The logical operators used inside if and </a:t>
            </a:r>
            <a:r>
              <a:rPr lang="en-US" sz="2400" dirty="0" err="1"/>
              <a:t>elif</a:t>
            </a:r>
            <a:r>
              <a:rPr lang="en-US" sz="2400" dirty="0"/>
              <a:t> are returning </a:t>
            </a:r>
            <a:r>
              <a:rPr lang="en-US" sz="2400" b="1" i="1" dirty="0"/>
              <a:t>Boolean </a:t>
            </a:r>
            <a:r>
              <a:rPr lang="en-US" sz="2400" dirty="0"/>
              <a:t>(true or false) values.</a:t>
            </a:r>
          </a:p>
          <a:p>
            <a:r>
              <a:rPr lang="en-IN" sz="2400" dirty="0"/>
              <a:t>O3: logical “and” actually creates a </a:t>
            </a:r>
            <a:r>
              <a:rPr lang="en-IN" sz="2400" b="1" i="1" dirty="0"/>
              <a:t>very strict </a:t>
            </a:r>
            <a:r>
              <a:rPr lang="en-IN" sz="2400" dirty="0"/>
              <a:t>condition</a:t>
            </a:r>
          </a:p>
          <a:p>
            <a:pPr lvl="1"/>
            <a:r>
              <a:rPr lang="en-IN" sz="2000" dirty="0"/>
              <a:t>O3.1: Suppose we assign </a:t>
            </a:r>
            <a:r>
              <a:rPr lang="en-IN" sz="2000" b="1" dirty="0"/>
              <a:t>color</a:t>
            </a:r>
            <a:r>
              <a:rPr lang="en-IN" sz="2000" dirty="0"/>
              <a:t> value as Red but </a:t>
            </a:r>
            <a:r>
              <a:rPr lang="en-IN" sz="2000" b="1" dirty="0"/>
              <a:t>weight</a:t>
            </a:r>
            <a:r>
              <a:rPr lang="en-IN" sz="2000" dirty="0"/>
              <a:t> is assigned as 11</a:t>
            </a:r>
          </a:p>
          <a:p>
            <a:pPr lvl="1"/>
            <a:r>
              <a:rPr lang="en-IN" sz="2000" dirty="0"/>
              <a:t>Then the if and </a:t>
            </a:r>
            <a:r>
              <a:rPr lang="en-IN" sz="2000" dirty="0" err="1"/>
              <a:t>elif</a:t>
            </a:r>
            <a:r>
              <a:rPr lang="en-IN" sz="2000" dirty="0"/>
              <a:t> conditions </a:t>
            </a:r>
            <a:r>
              <a:rPr lang="en-IN" sz="2000" b="1" i="1" dirty="0"/>
              <a:t>will not be executed.</a:t>
            </a:r>
          </a:p>
          <a:p>
            <a:pPr lvl="1"/>
            <a:r>
              <a:rPr lang="en-IN" sz="2000" dirty="0"/>
              <a:t>Only else condition will be true in this scenario.</a:t>
            </a:r>
          </a:p>
        </p:txBody>
      </p:sp>
      <p:pic>
        <p:nvPicPr>
          <p:cNvPr id="4" name="Picture Placeholder 5" descr="● Loops.py - PythonSkillDev - Visual Studio Code">
            <a:extLst>
              <a:ext uri="{FF2B5EF4-FFF2-40B4-BE49-F238E27FC236}">
                <a16:creationId xmlns:a16="http://schemas.microsoft.com/office/drawing/2014/main" id="{8CB755AF-17BE-412A-9DC8-BD20B21B5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549" y="2068461"/>
            <a:ext cx="6172200" cy="272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774643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C87B4D06-E61D-436A-844B-A59EA6AE8982}" vid="{BB6EAE7D-0F6F-41B1-A6F3-E9365CFF3D6D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Lato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222</TotalTime>
  <Words>953</Words>
  <Application>Microsoft Office PowerPoint</Application>
  <PresentationFormat>Widescreen</PresentationFormat>
  <Paragraphs>110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Lato</vt:lpstr>
      <vt:lpstr>Theme1</vt:lpstr>
      <vt:lpstr>1_Office Theme</vt:lpstr>
      <vt:lpstr>PowerPoint Presentation</vt:lpstr>
      <vt:lpstr>Agenda</vt:lpstr>
      <vt:lpstr>Conditional Statements</vt:lpstr>
      <vt:lpstr>Logical operators from mathematics</vt:lpstr>
      <vt:lpstr>Use case: Sort the boxes</vt:lpstr>
      <vt:lpstr>Use of logical conditions</vt:lpstr>
      <vt:lpstr>Use of logical conditions</vt:lpstr>
      <vt:lpstr>Logical conditionals in Python</vt:lpstr>
      <vt:lpstr>Observations from the code</vt:lpstr>
      <vt:lpstr>Another way to write the conditional statements</vt:lpstr>
      <vt:lpstr>Shorthand notations for conditionals</vt:lpstr>
      <vt:lpstr>Nested conditional statements</vt:lpstr>
      <vt:lpstr>Exercise 1</vt:lpstr>
      <vt:lpstr>Solution 1</vt:lpstr>
      <vt:lpstr>Loops</vt:lpstr>
      <vt:lpstr>Loops in Python</vt:lpstr>
      <vt:lpstr>Loop examples</vt:lpstr>
      <vt:lpstr>Loop examples</vt:lpstr>
      <vt:lpstr>FOR LOOP</vt:lpstr>
      <vt:lpstr>WHILE LOOP</vt:lpstr>
      <vt:lpstr>Useful statements in a For loop</vt:lpstr>
      <vt:lpstr>Useful statements in a For loop</vt:lpstr>
      <vt:lpstr>Some other useful statements</vt:lpstr>
      <vt:lpstr>Program development</vt:lpstr>
      <vt:lpstr>Program to count the Boxes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chandan202.alive@hotmail.com</dc:creator>
  <cp:lastModifiedBy>chandan202.alive@hotmail.com</cp:lastModifiedBy>
  <cp:revision>102</cp:revision>
  <dcterms:created xsi:type="dcterms:W3CDTF">2022-02-19T08:54:39Z</dcterms:created>
  <dcterms:modified xsi:type="dcterms:W3CDTF">2022-02-20T08:31:18Z</dcterms:modified>
</cp:coreProperties>
</file>